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8"/>
  </p:notesMasterIdLst>
  <p:sldIdLst>
    <p:sldId id="296" r:id="rId3"/>
    <p:sldId id="257" r:id="rId4"/>
    <p:sldId id="258" r:id="rId5"/>
    <p:sldId id="309" r:id="rId6"/>
    <p:sldId id="264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9" r:id="rId16"/>
    <p:sldId id="260" r:id="rId1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D0E"/>
    <a:srgbClr val="368C96"/>
    <a:srgbClr val="65CBDA"/>
    <a:srgbClr val="07717F"/>
    <a:srgbClr val="F7C357"/>
    <a:srgbClr val="F7A257"/>
    <a:srgbClr val="004D86"/>
    <a:srgbClr val="004980"/>
    <a:srgbClr val="FFC0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51" autoAdjust="0"/>
    <p:restoredTop sz="93548" autoAdjust="0"/>
  </p:normalViewPr>
  <p:slideViewPr>
    <p:cSldViewPr>
      <p:cViewPr>
        <p:scale>
          <a:sx n="75" d="100"/>
          <a:sy n="75" d="100"/>
        </p:scale>
        <p:origin x="1020" y="2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064CD-B723-4AB1-ABCB-80BDAE5FFA3E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06038-935A-4F1D-9F12-AEA9530ED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49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49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5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466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641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5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2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334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53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31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931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28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2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6038-935A-4F1D-9F12-AEA9530ED78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79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2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GrpSpPr/>
          <p:nvPr userDrawn="1"/>
        </p:nvGrpSpPr>
        <p:grpSpPr>
          <a:xfrm>
            <a:off x="-1" y="0"/>
            <a:ext cx="9144000" cy="5143500"/>
            <a:chOff x="0" y="0"/>
            <a:chExt cx="9144000" cy="5143500"/>
          </a:xfrm>
        </p:grpSpPr>
        <p:sp>
          <p:nvSpPr>
            <p:cNvPr id="11" name="矩形 2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22"/>
            <p:cNvPicPr>
              <a:picLocks noChangeAspect="1"/>
            </p:cNvPicPr>
            <p:nvPr/>
          </p:nvPicPr>
          <p:blipFill rotWithShape="1">
            <a:blip r:embed="rId2"/>
            <a:srcRect l="10225" t="10427" r="17177" b="50185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399" y="4843356"/>
            <a:ext cx="2133600" cy="273844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 userDrawn="1"/>
        </p:nvSpPr>
        <p:spPr>
          <a:xfrm>
            <a:off x="0" y="4845809"/>
            <a:ext cx="45288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Engineering &amp; Telecommunication Conference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November 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 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21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202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CE6A5-B663-9DFC-1A7A-2131F4021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354217"/>
            <a:ext cx="648072" cy="5127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12" name="矩形 11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85321" y="496580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PA power mode DPD on base of </a:t>
            </a:r>
          </a:p>
          <a:p>
            <a:r>
              <a:rPr lang="en-US" altLang="zh-CN" sz="28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2-dimensional Chebyshev polynomials</a:t>
            </a:r>
            <a:endParaRPr lang="zh-CN" altLang="en-US" sz="28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95536" y="1635353"/>
            <a:ext cx="61940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-3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Graduate</a:t>
            </a:r>
            <a:r>
              <a:rPr lang="en-US" sz="1600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</a:t>
            </a:r>
            <a:r>
              <a:rPr lang="en-US" sz="1600" spc="-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student</a:t>
            </a:r>
            <a:r>
              <a:rPr lang="en-US" sz="1600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</a:t>
            </a:r>
            <a:r>
              <a:rPr lang="en-US" sz="1600" spc="-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Degtyarev</a:t>
            </a:r>
            <a:r>
              <a:rPr lang="en-US" sz="1600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</a:t>
            </a:r>
            <a:r>
              <a:rPr lang="en-US" sz="1600" spc="-3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Alexander</a:t>
            </a:r>
            <a:r>
              <a:rPr lang="en-US" sz="1600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</a:t>
            </a:r>
            <a:r>
              <a:rPr lang="en-US" sz="1600" spc="-1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Andreevich</a:t>
            </a:r>
            <a:endParaRPr lang="en-US" sz="1600" spc="-1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ea typeface="Cambria Math" panose="02040503050406030204" pitchFamily="18" charset="0"/>
            </a:endParaRPr>
          </a:p>
          <a:p>
            <a:r>
              <a:rPr lang="en-US" sz="1600" spc="-3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Graduate</a:t>
            </a:r>
            <a:r>
              <a:rPr lang="en-US" sz="1600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</a:t>
            </a:r>
            <a:r>
              <a:rPr lang="en-US" sz="1600" spc="-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student</a:t>
            </a:r>
            <a:r>
              <a:rPr lang="en-US" sz="1600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</a:t>
            </a:r>
            <a:r>
              <a:rPr lang="en-US" sz="1600" spc="-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Bakholdin Nikita Vladimirovich</a:t>
            </a:r>
          </a:p>
          <a:p>
            <a:r>
              <a:rPr lang="en-US" sz="1600" spc="-3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Graduate</a:t>
            </a:r>
            <a:r>
              <a:rPr lang="en-US" sz="1600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</a:t>
            </a:r>
            <a:r>
              <a:rPr lang="en-US" sz="1600" spc="-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student</a:t>
            </a:r>
            <a:r>
              <a:rPr lang="en-US" sz="1600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</a:t>
            </a:r>
            <a:r>
              <a:rPr lang="en-US" sz="1600" spc="-4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Sushko</a:t>
            </a:r>
            <a:r>
              <a:rPr lang="en-US" sz="1600" spc="-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Anton Mikhailovich</a:t>
            </a:r>
          </a:p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PhD </a:t>
            </a:r>
            <a:r>
              <a:rPr lang="en-US" sz="160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Bakhurin </a:t>
            </a:r>
            <a:r>
              <a:rPr lang="en-US" sz="16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Sergey</a:t>
            </a:r>
            <a:r>
              <a:rPr lang="en-US" sz="160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 </a:t>
            </a:r>
            <a:r>
              <a:rPr lang="en-US" sz="1600" spc="-3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Cambria Math" panose="02040503050406030204" pitchFamily="18" charset="0"/>
              </a:rPr>
              <a:t>Alexeyevich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</a:endParaRPr>
          </a:p>
        </p:txBody>
      </p:sp>
      <p:pic>
        <p:nvPicPr>
          <p:cNvPr id="2" name="图片 1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29364" r="41664" b="19549"/>
          <a:stretch/>
        </p:blipFill>
        <p:spPr>
          <a:xfrm>
            <a:off x="2771801" y="-21294"/>
            <a:ext cx="6408712" cy="5151501"/>
          </a:xfrm>
          <a:prstGeom prst="rect">
            <a:avLst/>
          </a:prstGeom>
          <a:noFill/>
        </p:spPr>
      </p:pic>
      <p:sp>
        <p:nvSpPr>
          <p:cNvPr id="3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9" name="矩形 12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410987" y="2867254"/>
            <a:ext cx="4819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Moscow Institute of Physics and Technology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500"/>
                    </a14:imgEffect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89" y="3896751"/>
            <a:ext cx="2730018" cy="1483309"/>
          </a:xfrm>
          <a:prstGeom prst="rect">
            <a:avLst/>
          </a:prstGeom>
          <a:noFill/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4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95536" y="3391269"/>
            <a:ext cx="4989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Microsoft JhengHei" panose="020B0604030504040204" pitchFamily="34" charset="-120"/>
              </a:rPr>
              <a:t>Engineering &amp; Telecommunication Conference</a:t>
            </a: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Microsoft JhengHei" panose="020B0604030504040204" pitchFamily="34" charset="-120"/>
              </a:rPr>
              <a:t>,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Microsoft JhengHei" panose="020B0604030504040204" pitchFamily="34" charset="-120"/>
              </a:rPr>
              <a:t>November </a:t>
            </a: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Microsoft JhengHei" panose="020B0604030504040204" pitchFamily="34" charset="-120"/>
              </a:rPr>
              <a:t>2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Microsoft JhengHei" panose="020B0604030504040204" pitchFamily="34" charset="-120"/>
              </a:rPr>
              <a:t>0 – </a:t>
            </a: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Microsoft JhengHei" panose="020B0604030504040204" pitchFamily="34" charset="-120"/>
              </a:rPr>
              <a:t>2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Microsoft JhengHei" panose="020B0604030504040204" pitchFamily="34" charset="-120"/>
              </a:rPr>
              <a:t>1, 2024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ea typeface="Microsoft JhengHei" panose="020B0604030504040204" pitchFamily="34" charset="-12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E28251-77F7-CF82-1AD8-46866F9C6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62" y="4156652"/>
            <a:ext cx="1074205" cy="8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 txBox="1"/>
          <p:nvPr/>
        </p:nvSpPr>
        <p:spPr>
          <a:xfrm>
            <a:off x="5403024" y="647066"/>
            <a:ext cx="3546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The number of parameters of both models is same 1980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Models are trained by LS.</a:t>
            </a:r>
          </a:p>
        </p:txBody>
      </p:sp>
      <p:sp>
        <p:nvSpPr>
          <p:cNvPr id="6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163016" y="123478"/>
            <a:ext cx="281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</a:t>
            </a:r>
            <a:endParaRPr lang="zh-CN" altLang="en-US" sz="20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36" name="矩形 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455876" y="0"/>
            <a:ext cx="2232248" cy="127087"/>
          </a:xfrm>
          <a:prstGeom prst="rect">
            <a:avLst/>
          </a:prstGeom>
          <a:solidFill>
            <a:srgbClr val="3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68C96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8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F618423F-AFED-42D3-B798-95D63F05B22A}"/>
              </a:ext>
            </a:extLst>
          </p:cNvPr>
          <p:cNvSpPr txBox="1"/>
          <p:nvPr/>
        </p:nvSpPr>
        <p:spPr>
          <a:xfrm>
            <a:off x="6449554" y="47569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Degtyarev A., Python</a:t>
            </a:r>
          </a:p>
        </p:txBody>
      </p:sp>
      <p:sp>
        <p:nvSpPr>
          <p:cNvPr id="20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91F0FCA9-5D8A-4B20-BA5F-3C22A92F4274}"/>
              </a:ext>
            </a:extLst>
          </p:cNvPr>
          <p:cNvSpPr txBox="1"/>
          <p:nvPr/>
        </p:nvSpPr>
        <p:spPr>
          <a:xfrm>
            <a:off x="975040" y="3979746"/>
            <a:ext cx="355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Figure 8: 1D and 2D models</a:t>
            </a:r>
          </a:p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5D931-B225-41B1-AF16-82EA60F75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2" y="636813"/>
            <a:ext cx="5112862" cy="32310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    <a:extLst>
                  <a:ext uri="{FF2B5EF4-FFF2-40B4-BE49-F238E27FC236}">
                    <a16:creationId xmlns:a16="http://schemas.microsoft.com/office/drawing/2014/main" id="{9A52A458-F851-4BF8-81E8-4CA1D3FA4462}"/>
                  </a:ext>
                </a:extLst>
              </p:cNvPr>
              <p:cNvSpPr txBox="1"/>
              <p:nvPr/>
            </p:nvSpPr>
            <p:spPr>
              <a:xfrm>
                <a:off x="5508104" y="1656803"/>
                <a:ext cx="35465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  <a:latin typeface="Helvetica Neue"/>
                    <a:ea typeface="Lato Light"/>
                    <a:cs typeface="Lato Light"/>
                  </a:rPr>
                  <a:t>DPD model on base of 2D Chebyshev polynomials provides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&gt;45</m:t>
                    </m:r>
                  </m:oMath>
                </a14:m>
                <a:r>
                  <a:rPr lang="en-US" sz="1800" dirty="0">
                    <a:solidFill>
                      <a:srgbClr val="00B050"/>
                    </a:solidFill>
                    <a:latin typeface="Helvetica Neue"/>
                    <a:ea typeface="Lato Light"/>
                    <a:cs typeface="Lato Light"/>
                  </a:rPr>
                  <a:t> dB distortion suppression in adjacent channel</a:t>
                </a:r>
              </a:p>
            </p:txBody>
          </p:sp>
        </mc:Choice>
        <mc:Fallback>
          <p:sp>
            <p:nvSpPr>
              <p:cNvPr id="16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    <a:extLst>
                  <a:ext uri="{FF2B5EF4-FFF2-40B4-BE49-F238E27FC236}">
                    <a16:creationId xmlns:a16="http://schemas.microsoft.com/office/drawing/2014/main" id="{9A52A458-F851-4BF8-81E8-4CA1D3FA4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656803"/>
                <a:ext cx="3546574" cy="1200329"/>
              </a:xfrm>
              <a:prstGeom prst="rect">
                <a:avLst/>
              </a:prstGeom>
              <a:blipFill>
                <a:blip r:embed="rId4"/>
                <a:stretch>
                  <a:fillRect l="-1549" t="-3046" r="-309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3694440F-2ACD-4FAD-9E58-D248E23A8167}"/>
              </a:ext>
            </a:extLst>
          </p:cNvPr>
          <p:cNvSpPr txBox="1"/>
          <p:nvPr/>
        </p:nvSpPr>
        <p:spPr>
          <a:xfrm>
            <a:off x="5522664" y="3008548"/>
            <a:ext cx="3546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Helvetica Neue"/>
                <a:ea typeface="Lato Light"/>
                <a:cs typeface="Lato Light"/>
              </a:rPr>
              <a:t>2D model provides up to 14 dB performance improvement comparing to 1D model</a:t>
            </a:r>
          </a:p>
        </p:txBody>
      </p:sp>
    </p:spTree>
    <p:extLst>
      <p:ext uri="{BB962C8B-B14F-4D97-AF65-F5344CB8AC3E}">
        <p14:creationId xmlns:p14="http://schemas.microsoft.com/office/powerpoint/2010/main" val="167057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163016" y="123478"/>
            <a:ext cx="281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</a:t>
            </a:r>
            <a:endParaRPr lang="zh-CN" altLang="en-US" sz="20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36" name="矩形 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455876" y="0"/>
            <a:ext cx="2232248" cy="127087"/>
          </a:xfrm>
          <a:prstGeom prst="rect">
            <a:avLst/>
          </a:prstGeom>
          <a:solidFill>
            <a:srgbClr val="3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68C96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8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F618423F-AFED-42D3-B798-95D63F05B22A}"/>
              </a:ext>
            </a:extLst>
          </p:cNvPr>
          <p:cNvSpPr txBox="1"/>
          <p:nvPr/>
        </p:nvSpPr>
        <p:spPr>
          <a:xfrm>
            <a:off x="6449554" y="47569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Degtyarev A., Python</a:t>
            </a:r>
          </a:p>
        </p:txBody>
      </p:sp>
      <p:sp>
        <p:nvSpPr>
          <p:cNvPr id="20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91F0FCA9-5D8A-4B20-BA5F-3C22A92F4274}"/>
              </a:ext>
            </a:extLst>
          </p:cNvPr>
          <p:cNvSpPr txBox="1"/>
          <p:nvPr/>
        </p:nvSpPr>
        <p:spPr>
          <a:xfrm>
            <a:off x="611560" y="424094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Figure 9: Power spectral densities of PA output. DPD on base of 1D and 2D Chebyshev polynomials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CCCC82-141A-4AF9-A82D-70AAD0B45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5" y="588752"/>
            <a:ext cx="4763202" cy="3587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2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163016" y="123478"/>
            <a:ext cx="281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</a:t>
            </a:r>
            <a:endParaRPr lang="zh-CN" altLang="en-US" sz="20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36" name="矩形 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455876" y="0"/>
            <a:ext cx="2232248" cy="127087"/>
          </a:xfrm>
          <a:prstGeom prst="rect">
            <a:avLst/>
          </a:prstGeom>
          <a:solidFill>
            <a:srgbClr val="3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68C96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8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F618423F-AFED-42D3-B798-95D63F05B22A}"/>
              </a:ext>
            </a:extLst>
          </p:cNvPr>
          <p:cNvSpPr txBox="1"/>
          <p:nvPr/>
        </p:nvSpPr>
        <p:spPr>
          <a:xfrm>
            <a:off x="6449554" y="47569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Degtyarev A., Python</a:t>
            </a:r>
          </a:p>
        </p:txBody>
      </p:sp>
      <p:sp>
        <p:nvSpPr>
          <p:cNvPr id="20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91F0FCA9-5D8A-4B20-BA5F-3C22A92F4274}"/>
              </a:ext>
            </a:extLst>
          </p:cNvPr>
          <p:cNvSpPr txBox="1"/>
          <p:nvPr/>
        </p:nvSpPr>
        <p:spPr>
          <a:xfrm>
            <a:off x="561704" y="388169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Figures 10 - 12: Power spectral densities of PA output color map. DPD on base of 1D and 2D Chebyshev polynomials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46745-310B-41F8-B56B-1BA76AC30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5" y="831742"/>
            <a:ext cx="2868735" cy="2127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171C3-49CD-4CF5-AB45-FDFCCA922D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68" y="825988"/>
            <a:ext cx="2842878" cy="2127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7AE496-0DD3-467F-AD6D-4C5253DEC4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85" y="808999"/>
            <a:ext cx="2823210" cy="214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667D0ECB-822D-4C24-8D54-FFAF7E631892}"/>
              </a:ext>
            </a:extLst>
          </p:cNvPr>
          <p:cNvSpPr txBox="1"/>
          <p:nvPr/>
        </p:nvSpPr>
        <p:spPr>
          <a:xfrm>
            <a:off x="590304" y="306399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Figure 10: DPD off</a:t>
            </a:r>
          </a:p>
        </p:txBody>
      </p:sp>
      <p:sp>
        <p:nvSpPr>
          <p:cNvPr id="16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584E481A-F5A3-4C80-B95B-ADC49F345827}"/>
              </a:ext>
            </a:extLst>
          </p:cNvPr>
          <p:cNvSpPr txBox="1"/>
          <p:nvPr/>
        </p:nvSpPr>
        <p:spPr>
          <a:xfrm>
            <a:off x="3514032" y="305082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Figure 11: DPD on,</a:t>
            </a:r>
          </a:p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1D model</a:t>
            </a:r>
          </a:p>
        </p:txBody>
      </p:sp>
      <p:sp>
        <p:nvSpPr>
          <p:cNvPr id="18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4D8857E1-B1D5-46DF-AD3F-47B5A458F720}"/>
              </a:ext>
            </a:extLst>
          </p:cNvPr>
          <p:cNvSpPr txBox="1"/>
          <p:nvPr/>
        </p:nvSpPr>
        <p:spPr>
          <a:xfrm>
            <a:off x="6602533" y="307463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Figure 12: DPD on,</a:t>
            </a:r>
          </a:p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2D model</a:t>
            </a:r>
          </a:p>
        </p:txBody>
      </p:sp>
    </p:spTree>
    <p:extLst>
      <p:ext uri="{BB962C8B-B14F-4D97-AF65-F5344CB8AC3E}">
        <p14:creationId xmlns:p14="http://schemas.microsoft.com/office/powerpoint/2010/main" val="361940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2" name="图片 1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846" t="56422" b="20021"/>
          <a:stretch/>
        </p:blipFill>
        <p:spPr>
          <a:xfrm>
            <a:off x="0" y="0"/>
            <a:ext cx="9150180" cy="2780434"/>
          </a:xfrm>
          <a:prstGeom prst="rect">
            <a:avLst/>
          </a:prstGeom>
        </p:spPr>
      </p:pic>
      <p:sp>
        <p:nvSpPr>
          <p:cNvPr id="11" name="矩形 1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827584" y="2134103"/>
            <a:ext cx="7596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Conclusions and further work</a:t>
            </a:r>
            <a:endParaRPr lang="zh-CN" altLang="en-US" sz="36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32720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-25871"/>
            <a:ext cx="9141291" cy="5143500"/>
          </a:xfrm>
          <a:prstGeom prst="rect">
            <a:avLst/>
          </a:prstGeom>
        </p:spPr>
      </p:pic>
      <p:pic>
        <p:nvPicPr>
          <p:cNvPr id="2" name="图片 1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74032" t="39706" r="671" b="19359"/>
          <a:stretch/>
        </p:blipFill>
        <p:spPr>
          <a:xfrm>
            <a:off x="-36512" y="0"/>
            <a:ext cx="2736304" cy="5143500"/>
          </a:xfrm>
          <a:prstGeom prst="rect">
            <a:avLst/>
          </a:prstGeom>
        </p:spPr>
      </p:pic>
      <p:sp>
        <p:nvSpPr>
          <p:cNvPr id="3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7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54DEAC27-DC54-47A3-9342-F244F1C59CB5}"/>
              </a:ext>
            </a:extLst>
          </p:cNvPr>
          <p:cNvSpPr/>
          <p:nvPr/>
        </p:nvSpPr>
        <p:spPr>
          <a:xfrm>
            <a:off x="251520" y="195486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Conclusions and further work</a:t>
            </a:r>
            <a:endParaRPr lang="zh-CN" altLang="en-US" sz="28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FCD45-0213-4808-9FF0-093BF7579031}"/>
              </a:ext>
            </a:extLst>
          </p:cNvPr>
          <p:cNvSpPr txBox="1"/>
          <p:nvPr/>
        </p:nvSpPr>
        <p:spPr>
          <a:xfrm>
            <a:off x="683568" y="744577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Suggested DPD model on base of 2-dimensional Chebyshev polynomials, which provides correction in wide range of PA powers: 0.069 W – 0.912 W.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Model provides distortion suppression in adjacent channel more than 45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dB.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Provided 2D model ensures performance improvement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uo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to 14 dB comparing to classic 1D model.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Further research: Compare provided model with DPD built upon Attention based NN for dynamic power issue.</a:t>
            </a:r>
          </a:p>
        </p:txBody>
      </p:sp>
    </p:spTree>
    <p:extLst>
      <p:ext uri="{BB962C8B-B14F-4D97-AF65-F5344CB8AC3E}">
        <p14:creationId xmlns:p14="http://schemas.microsoft.com/office/powerpoint/2010/main" val="87591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2" name="图片 1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5861" t="28788" r="24762" b="15911"/>
          <a:stretch/>
        </p:blipFill>
        <p:spPr>
          <a:xfrm>
            <a:off x="0" y="-8000"/>
            <a:ext cx="9144000" cy="5151500"/>
          </a:xfrm>
          <a:prstGeom prst="rect">
            <a:avLst/>
          </a:prstGeom>
        </p:spPr>
      </p:pic>
      <p:sp>
        <p:nvSpPr>
          <p:cNvPr id="7" name="矩形 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2314328" y="2110085"/>
            <a:ext cx="45153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4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54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790580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-25871"/>
            <a:ext cx="9141291" cy="5143500"/>
          </a:xfrm>
          <a:prstGeom prst="rect">
            <a:avLst/>
          </a:prstGeom>
        </p:spPr>
      </p:pic>
      <p:pic>
        <p:nvPicPr>
          <p:cNvPr id="2" name="图片 1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74032" t="39706" r="671" b="19359"/>
          <a:stretch/>
        </p:blipFill>
        <p:spPr>
          <a:xfrm>
            <a:off x="-36512" y="0"/>
            <a:ext cx="2736304" cy="5143500"/>
          </a:xfrm>
          <a:prstGeom prst="rect">
            <a:avLst/>
          </a:prstGeom>
        </p:spPr>
      </p:pic>
      <p:sp>
        <p:nvSpPr>
          <p:cNvPr id="6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251520" y="195486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8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1403648" y="914192"/>
            <a:ext cx="587154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Digital pre-distortion issue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DPD for dynamic PA power mode issue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Adaptive pre-distortion of PA input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 non-linear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setup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Simulation results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Conclusions and further work</a:t>
            </a:r>
          </a:p>
        </p:txBody>
      </p:sp>
      <p:sp>
        <p:nvSpPr>
          <p:cNvPr id="3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71959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2" name="图片 1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846" t="56422" b="20021"/>
          <a:stretch/>
        </p:blipFill>
        <p:spPr>
          <a:xfrm>
            <a:off x="0" y="0"/>
            <a:ext cx="9150180" cy="2780434"/>
          </a:xfrm>
          <a:prstGeom prst="rect">
            <a:avLst/>
          </a:prstGeom>
        </p:spPr>
      </p:pic>
      <p:sp>
        <p:nvSpPr>
          <p:cNvPr id="11" name="矩形 1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1799691" y="2067694"/>
            <a:ext cx="5544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 to</a:t>
            </a:r>
          </a:p>
          <a:p>
            <a:pPr algn="ctr"/>
            <a:r>
              <a:rPr lang="en-US" altLang="zh-CN" sz="36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DPD issue</a:t>
            </a:r>
            <a:endParaRPr lang="zh-CN" altLang="en-US" sz="36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00571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2690402" y="123478"/>
            <a:ext cx="3763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Digital pre-distortion issue</a:t>
            </a:r>
            <a:endParaRPr lang="zh-CN" altLang="en-US" sz="20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 txBox="1"/>
          <p:nvPr/>
        </p:nvSpPr>
        <p:spPr>
          <a:xfrm>
            <a:off x="107504" y="585827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</a:rPr>
              <a:t>Power amplifiers (PAs) generate non-linear distortions of radio frequency signals within transmitter TX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Distorted transmitter signal propagates to communication channels affecting adjacent channels transmission quality.</a:t>
            </a:r>
          </a:p>
        </p:txBody>
      </p:sp>
      <p:sp>
        <p:nvSpPr>
          <p:cNvPr id="2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36" name="矩形 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455876" y="0"/>
            <a:ext cx="2232248" cy="127087"/>
          </a:xfrm>
          <a:prstGeom prst="rect">
            <a:avLst/>
          </a:prstGeom>
          <a:solidFill>
            <a:srgbClr val="3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68C96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3956A-2EF9-4CDF-9429-001DA24B5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2" y="1762968"/>
            <a:ext cx="2718352" cy="829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97D262-B1C2-4FA7-B83F-9FD61A6812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81242"/>
            <a:ext cx="1764196" cy="1549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    <a:extLst>
                  <a:ext uri="{FF2B5EF4-FFF2-40B4-BE49-F238E27FC236}">
                    <a16:creationId xmlns:a16="http://schemas.microsoft.com/office/drawing/2014/main" id="{1E5D0D0B-1C76-4197-8D63-1BE938B6B3C8}"/>
                  </a:ext>
                </a:extLst>
              </p:cNvPr>
              <p:cNvSpPr txBox="1"/>
              <p:nvPr/>
            </p:nvSpPr>
            <p:spPr>
              <a:xfrm>
                <a:off x="1547664" y="4357756"/>
                <a:ext cx="7848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Helvetica Neue"/>
                    <a:ea typeface="Lato Light"/>
                    <a:cs typeface="Lato Light"/>
                  </a:rPr>
                  <a:t>Figures 1, 2: PA non-linear distortions of transmitter signal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)</m:t>
                    </m:r>
                  </m:oMath>
                </a14:m>
                <a:endParaRPr lang="en-US" sz="1800" dirty="0">
                  <a:latin typeface="Helvetica Neue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13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    <a:extLst>
                  <a:ext uri="{FF2B5EF4-FFF2-40B4-BE49-F238E27FC236}">
                    <a16:creationId xmlns:a16="http://schemas.microsoft.com/office/drawing/2014/main" id="{1E5D0D0B-1C76-4197-8D63-1BE938B6B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4357756"/>
                <a:ext cx="7848872" cy="369332"/>
              </a:xfrm>
              <a:prstGeom prst="rect">
                <a:avLst/>
              </a:prstGeom>
              <a:blipFill>
                <a:blip r:embed="rId5"/>
                <a:stretch>
                  <a:fillRect l="-69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66B4F1CF-80D9-4352-A94F-7D53078F74C1}"/>
              </a:ext>
            </a:extLst>
          </p:cNvPr>
          <p:cNvSpPr txBox="1"/>
          <p:nvPr/>
        </p:nvSpPr>
        <p:spPr>
          <a:xfrm>
            <a:off x="5220072" y="4747868"/>
            <a:ext cx="404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Bakhurin S.A., </a:t>
            </a:r>
            <a:r>
              <a:rPr lang="en-US" sz="1800" dirty="0" err="1">
                <a:latin typeface="Helvetica Neue"/>
                <a:ea typeface="Lato Light"/>
                <a:cs typeface="Lato Light"/>
              </a:rPr>
              <a:t>TikZ</a:t>
            </a:r>
            <a:r>
              <a:rPr lang="en-US" sz="1800" dirty="0">
                <a:latin typeface="Helvetica Neue"/>
                <a:ea typeface="Lato Light"/>
                <a:cs typeface="Lato Light"/>
              </a:rPr>
              <a:t> Latex, Python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9F9352-BC52-46C3-8B02-B7E0087495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92800"/>
            <a:ext cx="3929096" cy="280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02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 txBox="1"/>
          <p:nvPr/>
        </p:nvSpPr>
        <p:spPr>
          <a:xfrm>
            <a:off x="272785" y="2330148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</a:rPr>
              <a:t>Digital pre-distortion is designed with the aim to linearize TX path output characteristic.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Linearization is formulated as optimization issue (solved by LS, RLS, LMS </a:t>
            </a:r>
            <a:r>
              <a:rPr lang="en-US" sz="1800" dirty="0" err="1">
                <a:latin typeface="Helvetica Neue"/>
                <a:ea typeface="Lato Light"/>
                <a:cs typeface="Lato Light"/>
              </a:rPr>
              <a:t>etc</a:t>
            </a:r>
            <a:r>
              <a:rPr lang="en-US" sz="1800" dirty="0">
                <a:latin typeface="Helvetica Neue"/>
                <a:ea typeface="Lato Light"/>
                <a:cs typeface="Lato Light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elvetica Neue"/>
              <a:ea typeface="Lato Light"/>
              <a:cs typeface="Lat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elvetica Neue"/>
              <a:ea typeface="Lato Light"/>
              <a:cs typeface="Lat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Consider that non-linear distortions much lower than useful TX signal				    , then minimization task could be reformulated: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elvetica Neue"/>
              <a:ea typeface="Lato Light"/>
              <a:cs typeface="Lato Light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9BAA55B-0F54-4A57-8DEB-950F093726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93" y="4255932"/>
            <a:ext cx="2952328" cy="72781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D0E7D4B-DC90-4F8D-919E-A44E8FBF8108}"/>
              </a:ext>
            </a:extLst>
          </p:cNvPr>
          <p:cNvSpPr/>
          <p:nvPr/>
        </p:nvSpPr>
        <p:spPr>
          <a:xfrm>
            <a:off x="4972928" y="4435171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Helvetica Neue"/>
              </a:rPr>
              <a:t>,</a:t>
            </a:r>
            <a:endParaRPr lang="en-US" sz="18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73C7E33-550D-441A-B902-C86E4271BC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97" y="4391228"/>
            <a:ext cx="2038956" cy="4615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A0817-EACC-4746-8166-B66A98BDB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33625"/>
            <a:ext cx="5174703" cy="1879846"/>
          </a:xfrm>
          <a:prstGeom prst="rect">
            <a:avLst/>
          </a:prstGeom>
        </p:spPr>
      </p:pic>
      <p:sp>
        <p:nvSpPr>
          <p:cNvPr id="6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2690402" y="123478"/>
            <a:ext cx="3763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Digital pre-distortion issue</a:t>
            </a:r>
            <a:endParaRPr lang="zh-CN" altLang="en-US" sz="20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36" name="矩形 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455876" y="0"/>
            <a:ext cx="2232248" cy="127087"/>
          </a:xfrm>
          <a:prstGeom prst="rect">
            <a:avLst/>
          </a:prstGeom>
          <a:solidFill>
            <a:srgbClr val="3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68C96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3F9E66-3335-4194-87A6-C5BDE0E9E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27" y="3140217"/>
            <a:ext cx="3779912" cy="7526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A62B722-1756-477D-8066-A6F36A576D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11550" r="12726" b="34032"/>
          <a:stretch/>
        </p:blipFill>
        <p:spPr>
          <a:xfrm>
            <a:off x="582083" y="3973096"/>
            <a:ext cx="1440160" cy="360040"/>
          </a:xfrm>
          <a:prstGeom prst="rect">
            <a:avLst/>
          </a:prstGeom>
        </p:spPr>
      </p:pic>
      <p:sp>
        <p:nvSpPr>
          <p:cNvPr id="48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F618423F-AFED-42D3-B798-95D63F05B22A}"/>
              </a:ext>
            </a:extLst>
          </p:cNvPr>
          <p:cNvSpPr txBox="1"/>
          <p:nvPr/>
        </p:nvSpPr>
        <p:spPr>
          <a:xfrm>
            <a:off x="6449554" y="47569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Degtyarev A., draw.io</a:t>
            </a:r>
          </a:p>
        </p:txBody>
      </p:sp>
      <p:sp>
        <p:nvSpPr>
          <p:cNvPr id="51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C0086D1B-7454-4573-A9EA-586599846E5B}"/>
              </a:ext>
            </a:extLst>
          </p:cNvPr>
          <p:cNvSpPr txBox="1"/>
          <p:nvPr/>
        </p:nvSpPr>
        <p:spPr>
          <a:xfrm>
            <a:off x="3054895" y="1992659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Figure 3: DPD scheme</a:t>
            </a:r>
          </a:p>
        </p:txBody>
      </p:sp>
    </p:spTree>
    <p:extLst>
      <p:ext uri="{BB962C8B-B14F-4D97-AF65-F5344CB8AC3E}">
        <p14:creationId xmlns:p14="http://schemas.microsoft.com/office/powerpoint/2010/main" val="174120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 txBox="1"/>
          <p:nvPr/>
        </p:nvSpPr>
        <p:spPr>
          <a:xfrm>
            <a:off x="251520" y="523588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</a:rPr>
              <a:t>In order to meet communication system requirements, signal bandwidth and PA output power are dynamically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DPD parameters required to be re-calibrated to compensate distortions.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Transient process causes brief protocol violations and degrades spectral mask.</a:t>
            </a:r>
          </a:p>
        </p:txBody>
      </p:sp>
      <p:sp>
        <p:nvSpPr>
          <p:cNvPr id="6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2314312" y="123478"/>
            <a:ext cx="451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DPD for dynamic PA power mode</a:t>
            </a:r>
            <a:endParaRPr lang="zh-CN" altLang="en-US" sz="20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36" name="矩形 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455876" y="0"/>
            <a:ext cx="2232248" cy="127087"/>
          </a:xfrm>
          <a:prstGeom prst="rect">
            <a:avLst/>
          </a:prstGeom>
          <a:solidFill>
            <a:srgbClr val="3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68C96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8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F618423F-AFED-42D3-B798-95D63F05B22A}"/>
              </a:ext>
            </a:extLst>
          </p:cNvPr>
          <p:cNvSpPr txBox="1"/>
          <p:nvPr/>
        </p:nvSpPr>
        <p:spPr>
          <a:xfrm>
            <a:off x="6449554" y="47569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Degtyarev A.,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D35E7-8E54-4ACB-8446-B7FB1E81B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45759"/>
            <a:ext cx="4172165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155A59-19C9-4648-B1D1-53A33FCE50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36651"/>
            <a:ext cx="4192227" cy="2529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E004A975-AD55-4B73-A503-A7B10D4C46AB}"/>
              </a:ext>
            </a:extLst>
          </p:cNvPr>
          <p:cNvSpPr txBox="1"/>
          <p:nvPr/>
        </p:nvSpPr>
        <p:spPr>
          <a:xfrm>
            <a:off x="1452463" y="4315843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Figures 4, 5: Spectral mask degradation during PA power changing transient process</a:t>
            </a:r>
          </a:p>
        </p:txBody>
      </p:sp>
    </p:spTree>
    <p:extLst>
      <p:ext uri="{BB962C8B-B14F-4D97-AF65-F5344CB8AC3E}">
        <p14:creationId xmlns:p14="http://schemas.microsoft.com/office/powerpoint/2010/main" val="338466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2" name="图片 1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846" t="56422" b="20021"/>
          <a:stretch/>
        </p:blipFill>
        <p:spPr>
          <a:xfrm>
            <a:off x="0" y="0"/>
            <a:ext cx="9150180" cy="2780434"/>
          </a:xfrm>
          <a:prstGeom prst="rect">
            <a:avLst/>
          </a:prstGeom>
        </p:spPr>
      </p:pic>
      <p:sp>
        <p:nvSpPr>
          <p:cNvPr id="11" name="矩形 1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1295635" y="1851670"/>
            <a:ext cx="6552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Adaptive </a:t>
            </a:r>
          </a:p>
          <a:p>
            <a:pPr algn="ctr"/>
            <a:r>
              <a:rPr lang="en-US" altLang="zh-CN" sz="36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pre-distortion of PA input</a:t>
            </a:r>
            <a:endParaRPr lang="zh-CN" altLang="en-US" sz="36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46376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    <p:cNvSpPr txBox="1"/>
              <p:nvPr/>
            </p:nvSpPr>
            <p:spPr>
              <a:xfrm>
                <a:off x="4463480" y="647066"/>
                <a:ext cx="46805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 Neue"/>
                    <a:ea typeface="Lato Light"/>
                    <a:cs typeface="Lato Light"/>
                  </a:rPr>
                  <a:t>Model should take into account memory effects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ato Light"/>
                      </a:rPr>
                      <m:t>⇒</m:t>
                    </m:r>
                  </m:oMath>
                </a14:m>
                <a:r>
                  <a:rPr lang="en-US" sz="1800" dirty="0">
                    <a:latin typeface="Helvetica Neue"/>
                    <a:ea typeface="Lato Light"/>
                    <a:cs typeface="Lato Light"/>
                  </a:rPr>
                  <a:t> branches with different delays.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 Neue"/>
                    <a:ea typeface="Lato Light"/>
                    <a:cs typeface="Lato Light"/>
                  </a:rPr>
                  <a:t>1-dimensional model function:</a:t>
                </a:r>
              </a:p>
            </p:txBody>
          </p:sp>
        </mc:Choice>
        <mc:Fallback>
          <p:sp>
            <p:nvSpPr>
              <p:cNvPr id="34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480" y="647066"/>
                <a:ext cx="4680520" cy="923330"/>
              </a:xfrm>
              <a:prstGeom prst="rect">
                <a:avLst/>
              </a:prstGeom>
              <a:blipFill>
                <a:blip r:embed="rId3"/>
                <a:stretch>
                  <a:fillRect l="-78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155252" y="123478"/>
            <a:ext cx="2833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 non-linear model</a:t>
            </a:r>
            <a:endParaRPr lang="zh-CN" altLang="en-US" sz="20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36" name="矩形 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455876" y="0"/>
            <a:ext cx="2232248" cy="127087"/>
          </a:xfrm>
          <a:prstGeom prst="rect">
            <a:avLst/>
          </a:prstGeom>
          <a:solidFill>
            <a:srgbClr val="3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68C96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8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F618423F-AFED-42D3-B798-95D63F05B22A}"/>
              </a:ext>
            </a:extLst>
          </p:cNvPr>
          <p:cNvSpPr txBox="1"/>
          <p:nvPr/>
        </p:nvSpPr>
        <p:spPr>
          <a:xfrm>
            <a:off x="6449554" y="47569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Degtyarev A., draw.io</a:t>
            </a:r>
          </a:p>
        </p:txBody>
      </p:sp>
      <p:sp>
        <p:nvSpPr>
          <p:cNvPr id="22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E004A975-AD55-4B73-A503-A7B10D4C46AB}"/>
              </a:ext>
            </a:extLst>
          </p:cNvPr>
          <p:cNvSpPr txBox="1"/>
          <p:nvPr/>
        </p:nvSpPr>
        <p:spPr>
          <a:xfrm>
            <a:off x="683568" y="3637910"/>
            <a:ext cx="355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Figure 6: DPD model on base </a:t>
            </a:r>
          </a:p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of 2D Chebyshev polynomial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66D967-C959-4B02-B4D4-5CFAD5737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" y="214098"/>
            <a:ext cx="5135759" cy="3733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4817E3E-DB5D-4A85-BAA0-16E2403F50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6647" r="5416" b="24306"/>
          <a:stretch/>
        </p:blipFill>
        <p:spPr>
          <a:xfrm>
            <a:off x="5074826" y="2710014"/>
            <a:ext cx="3834810" cy="6804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4769D0-D7C6-4489-94D5-EE4FA321B0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5"/>
          <a:stretch/>
        </p:blipFill>
        <p:spPr>
          <a:xfrm>
            <a:off x="5571195" y="2093575"/>
            <a:ext cx="2510809" cy="3477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BD3315-0C05-447B-8631-B52E2B2C8D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5686" r="2661" b="23626"/>
          <a:stretch/>
        </p:blipFill>
        <p:spPr>
          <a:xfrm>
            <a:off x="5454841" y="1543552"/>
            <a:ext cx="2916833" cy="6333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7C5819-2DBC-4BBA-A0CB-9568039A33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t="16276" r="15910" b="59465"/>
          <a:stretch/>
        </p:blipFill>
        <p:spPr>
          <a:xfrm>
            <a:off x="5416651" y="3389839"/>
            <a:ext cx="2955023" cy="276131"/>
          </a:xfrm>
          <a:prstGeom prst="rect">
            <a:avLst/>
          </a:prstGeom>
        </p:spPr>
      </p:pic>
      <p:sp>
        <p:nvSpPr>
          <p:cNvPr id="37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F1225FBE-547A-4D7C-B0F3-BB3FCC720182}"/>
              </a:ext>
            </a:extLst>
          </p:cNvPr>
          <p:cNvSpPr txBox="1"/>
          <p:nvPr/>
        </p:nvSpPr>
        <p:spPr>
          <a:xfrm>
            <a:off x="4486340" y="241385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2-dimensional model function: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6E9EB5B-783E-419D-AC41-ADAC4EA8899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t="53950" r="12469" b="17552"/>
          <a:stretch/>
        </p:blipFill>
        <p:spPr>
          <a:xfrm>
            <a:off x="5313499" y="3632795"/>
            <a:ext cx="3058175" cy="3058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249F5F-9B14-4C4F-BE1C-B150C81B460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8" t="54609" r="12469" b="17552"/>
          <a:stretch/>
        </p:blipFill>
        <p:spPr>
          <a:xfrm>
            <a:off x="8323580" y="3639668"/>
            <a:ext cx="114895" cy="2987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    <a:extLst>
                  <a:ext uri="{FF2B5EF4-FFF2-40B4-BE49-F238E27FC236}">
                    <a16:creationId xmlns:a16="http://schemas.microsoft.com/office/drawing/2014/main" id="{A14F5ECE-4E7E-4C8C-85A1-24901EBE1C80}"/>
                  </a:ext>
                </a:extLst>
              </p:cNvPr>
              <p:cNvSpPr txBox="1"/>
              <p:nvPr/>
            </p:nvSpPr>
            <p:spPr>
              <a:xfrm>
                <a:off x="4327542" y="4004483"/>
                <a:ext cx="47763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  <a:latin typeface="Helvetica Neue"/>
                    <a:ea typeface="Lato Light"/>
                    <a:cs typeface="Lato Light"/>
                  </a:rPr>
                  <a:t>2D model takes into account PA power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B050"/>
                    </a:solidFill>
                    <a:latin typeface="Helvetica Neue"/>
                    <a:ea typeface="Lato Light"/>
                    <a:cs typeface="Lato Light"/>
                  </a:rPr>
                  <a:t> and learns appropriate information</a:t>
                </a:r>
              </a:p>
            </p:txBody>
          </p:sp>
        </mc:Choice>
        <mc:Fallback>
          <p:sp>
            <p:nvSpPr>
              <p:cNvPr id="41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    <a:extLst>
                  <a:ext uri="{FF2B5EF4-FFF2-40B4-BE49-F238E27FC236}">
                    <a16:creationId xmlns:a16="http://schemas.microsoft.com/office/drawing/2014/main" id="{A14F5ECE-4E7E-4C8C-85A1-24901EBE1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42" y="4004483"/>
                <a:ext cx="4776357" cy="646331"/>
              </a:xfrm>
              <a:prstGeom prst="rect">
                <a:avLst/>
              </a:prstGeom>
              <a:blipFill>
                <a:blip r:embed="rId11"/>
                <a:stretch>
                  <a:fillRect l="-1149" t="-5660" r="-63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26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    <p:cNvSpPr txBox="1"/>
              <p:nvPr/>
            </p:nvSpPr>
            <p:spPr>
              <a:xfrm>
                <a:off x="4572000" y="915566"/>
                <a:ext cx="45413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 Neue"/>
                    <a:ea typeface="Lato Light"/>
                    <a:cs typeface="Lato Light"/>
                  </a:rPr>
                  <a:t>TX is complex valued 20 MHz OFDM with 100RB,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en-US" sz="1800" dirty="0">
                    <a:latin typeface="Helvetica Neue"/>
                    <a:ea typeface="Lato Light"/>
                    <a:cs typeface="Lato Light"/>
                  </a:rPr>
                  <a:t> GHz.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 Neue"/>
                    <a:ea typeface="Lato Light"/>
                    <a:cs typeface="Lato Light"/>
                  </a:rPr>
                  <a:t>Totally 61 power cases are considered, dynamic range 11.2 dB:</a:t>
                </a:r>
              </a:p>
            </p:txBody>
          </p:sp>
        </mc:Choice>
        <mc:Fallback>
          <p:sp>
            <p:nvSpPr>
              <p:cNvPr id="34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915566"/>
                <a:ext cx="4541332" cy="1200329"/>
              </a:xfrm>
              <a:prstGeom prst="rect">
                <a:avLst/>
              </a:prstGeom>
              <a:blipFill>
                <a:blip r:embed="rId3"/>
                <a:stretch>
                  <a:fillRect l="-80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232104" y="123478"/>
            <a:ext cx="2679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CD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setup</a:t>
            </a:r>
            <a:endParaRPr lang="zh-CN" altLang="en-US" sz="2000" b="1" dirty="0">
              <a:solidFill>
                <a:srgbClr val="FCCD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e7d195523061f1c0e47ffc70844bb6f75fcb03b75858c49c480C64385E58A9406A784D96DFB0659D141F23C21B5D92CEF93DE268DCD659DE2284C54467FC4D0C40898BA465CB317FBA32D1D63CA47264ED74E54D8DE3F2567652E58BCE5424486EDA4251D200CA477EF318E2CC7860F6E4E77F0EAD7DC11061149751BCA9EAF0A4BB3960C71EDCDD</a:t>
            </a:r>
            <a:endParaRPr lang="zh-CN" altLang="en-US" sz="100"/>
          </a:p>
        </p:txBody>
      </p:sp>
      <p:sp>
        <p:nvSpPr>
          <p:cNvPr id="36" name="矩形 6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/>
          <p:cNvSpPr/>
          <p:nvPr/>
        </p:nvSpPr>
        <p:spPr>
          <a:xfrm>
            <a:off x="3455876" y="0"/>
            <a:ext cx="2232248" cy="127087"/>
          </a:xfrm>
          <a:prstGeom prst="rect">
            <a:avLst/>
          </a:prstGeom>
          <a:solidFill>
            <a:srgbClr val="36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68C96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8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F618423F-AFED-42D3-B798-95D63F05B22A}"/>
              </a:ext>
            </a:extLst>
          </p:cNvPr>
          <p:cNvSpPr txBox="1"/>
          <p:nvPr/>
        </p:nvSpPr>
        <p:spPr>
          <a:xfrm>
            <a:off x="6449554" y="47569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ea typeface="Lato Light"/>
                <a:cs typeface="Lato Light"/>
              </a:rPr>
              <a:t>Degtyarev A., draw.io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F7936-1352-411D-B848-56306B79C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8" y="843558"/>
            <a:ext cx="4401092" cy="2587876"/>
          </a:xfrm>
          <a:prstGeom prst="rect">
            <a:avLst/>
          </a:prstGeom>
        </p:spPr>
      </p:pic>
      <p:sp>
        <p:nvSpPr>
          <p:cNvPr id="20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91F0FCA9-5D8A-4B20-BA5F-3C22A92F4274}"/>
              </a:ext>
            </a:extLst>
          </p:cNvPr>
          <p:cNvSpPr txBox="1"/>
          <p:nvPr/>
        </p:nvSpPr>
        <p:spPr>
          <a:xfrm>
            <a:off x="539552" y="3603681"/>
            <a:ext cx="35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Helvetica Neue"/>
                <a:ea typeface="Lato Light"/>
                <a:cs typeface="Lato Light"/>
              </a:rPr>
              <a:t>Figure 7: Testbench scheme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C1E08-D11D-4053-BEE3-40939D8DED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41" y="2113372"/>
            <a:ext cx="3774566" cy="622182"/>
          </a:xfrm>
          <a:prstGeom prst="rect">
            <a:avLst/>
          </a:prstGeom>
        </p:spPr>
      </p:pic>
      <p:sp>
        <p:nvSpPr>
          <p:cNvPr id="23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6945B595-2D32-4DE3-9280-AE272741D5B9}"/>
              </a:ext>
            </a:extLst>
          </p:cNvPr>
          <p:cNvSpPr txBox="1"/>
          <p:nvPr/>
        </p:nvSpPr>
        <p:spPr>
          <a:xfrm>
            <a:off x="4572000" y="3600562"/>
            <a:ext cx="45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Odd cases for test: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6B5EE4-921A-43B0-A768-AC1A8D4AF3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41" y="3082868"/>
            <a:ext cx="2938326" cy="525074"/>
          </a:xfrm>
          <a:prstGeom prst="rect">
            <a:avLst/>
          </a:prstGeom>
        </p:spPr>
      </p:pic>
      <p:sp>
        <p:nvSpPr>
          <p:cNvPr id="26" name="TextBox 29" descr="e7d195523061f1c0e47ffc70844bb6f75fcb03b75858c49c480C64385E58A9406A784D96DFB0659D141F23C21B5D92CEF93DE268DCD659DE2284C54467FC4D0C40898BA465CB317FBA32D1D63CA47264ED74E54D8DE3F2567652E58BCE5424486EDA4251D200CA477EF318E2CC7860F6E4E77F0EAD7DC11061149751BCA9EAF0A4BB3960C71EDCDD">
            <a:extLst>
              <a:ext uri="{FF2B5EF4-FFF2-40B4-BE49-F238E27FC236}">
                <a16:creationId xmlns:a16="http://schemas.microsoft.com/office/drawing/2014/main" id="{20D99889-51FF-4AB6-A619-546F04AED172}"/>
              </a:ext>
            </a:extLst>
          </p:cNvPr>
          <p:cNvSpPr txBox="1"/>
          <p:nvPr/>
        </p:nvSpPr>
        <p:spPr>
          <a:xfrm>
            <a:off x="4572000" y="2758190"/>
            <a:ext cx="45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 Neue"/>
                <a:ea typeface="Lato Light"/>
                <a:cs typeface="Lato Light"/>
              </a:rPr>
              <a:t>Even cases for training: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6C6DC-6598-416B-AD16-D5C48D7272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41" y="3946135"/>
            <a:ext cx="2987185" cy="5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1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e7d195523061f1c0e47ffc70844bb6f75fcb03b75858c49c480C64385E58A9406A784D96DFB0659D141F23C21B5D92CEF93DE268DCD659DE2284C54467FC4D0C40898BA465CB317FBA32D1D63CA47264ED74E54D8DE3F2567652E58BCE5424486EDA4251D200CA477EF318E2CC7860F6E4E77F0EAD7DC11061149751BCA9EAF0A4BB3960C71EDCDD</_7b1dac89e7d195523061f1c0316ecb71>
</e7d195523061f1c0>
</file>

<file path=customXml/itemProps1.xml><?xml version="1.0" encoding="utf-8"?>
<ds:datastoreItem xmlns:ds="http://schemas.openxmlformats.org/officeDocument/2006/customXml" ds:itemID="{6FC34ECB-3A38-4839-8703-433367A26ACC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1890</TotalTime>
  <Words>634</Words>
  <Application>Microsoft Office PowerPoint</Application>
  <PresentationFormat>On-screen Show (16:9)</PresentationFormat>
  <Paragraphs>125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Microsoft JhengHei</vt:lpstr>
      <vt:lpstr>微软雅黑</vt:lpstr>
      <vt:lpstr>微软雅黑</vt:lpstr>
      <vt:lpstr>宋体</vt:lpstr>
      <vt:lpstr>Arial</vt:lpstr>
      <vt:lpstr>Calibri</vt:lpstr>
      <vt:lpstr>Cambria Math</vt:lpstr>
      <vt:lpstr>等线</vt:lpstr>
      <vt:lpstr>Helvetica Neue</vt:lpstr>
      <vt:lpstr>Lato Light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Поздеева Александра Павловна</dc:creator>
  <cp:lastModifiedBy>Degtyarev Alexander (A)</cp:lastModifiedBy>
  <cp:revision>289</cp:revision>
  <dcterms:created xsi:type="dcterms:W3CDTF">2016-08-17T03:32:03Z</dcterms:created>
  <dcterms:modified xsi:type="dcterms:W3CDTF">2024-11-16T15:23:04Z</dcterms:modified>
</cp:coreProperties>
</file>